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2" r:id="rId10"/>
    <p:sldId id="263" r:id="rId11"/>
    <p:sldId id="264" r:id="rId12"/>
  </p:sldIdLst>
  <p:sldSz cx="18288000" cy="10287000"/>
  <p:notesSz cx="6858000" cy="9144000"/>
  <p:embeddedFontLst>
    <p:embeddedFont>
      <p:font typeface="Code Pro" panose="020B0604020202020204" charset="0"/>
      <p:regular r:id="rId13"/>
    </p:embeddedFont>
    <p:embeddedFont>
      <p:font typeface="Code Pro Bold" panose="020B0604020202020204" charset="0"/>
      <p:regular r:id="rId14"/>
    </p:embeddedFont>
    <p:embeddedFont>
      <p:font typeface="Muli Bold Bold" panose="020B0604020202020204" charset="0"/>
      <p:regular r:id="rId15"/>
    </p:embeddedFont>
    <p:embeddedFont>
      <p:font typeface="Muli Regular" panose="020B0604020202020204" charset="0"/>
      <p:regular r:id="rId16"/>
    </p:embeddedFont>
    <p:embeddedFont>
      <p:font typeface="Muli Regular Bold" panose="020B0604020202020204" charset="0"/>
      <p:regular r:id="rId17"/>
    </p:embeddedFont>
    <p:embeddedFont>
      <p:font typeface="Rockwell" panose="02060603020205020403" pitchFamily="18" charset="0"/>
      <p:regular r:id="rId18"/>
      <p:bold r:id="rId19"/>
      <p:italic r:id="rId20"/>
      <p:boldItalic r:id="rId21"/>
    </p:embeddedFont>
    <p:embeddedFont>
      <p:font typeface="Rockwell Condensed" panose="02060603050405020104" pitchFamily="18" charset="0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48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148335"/>
            <a:ext cx="14950440" cy="455371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44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89100" y="6434001"/>
            <a:ext cx="1790802" cy="960120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32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00100"/>
            <a:ext cx="3829050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800100"/>
            <a:ext cx="11258550" cy="845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8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3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92" y="1837944"/>
            <a:ext cx="13921740" cy="528066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661" y="7530084"/>
            <a:ext cx="13578840" cy="1600200"/>
          </a:xfrm>
        </p:spPr>
        <p:txBody>
          <a:bodyPr anchor="t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90501" y="9409177"/>
            <a:ext cx="3966464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4062" y="9409177"/>
            <a:ext cx="9491472" cy="54768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5553" y="3759200"/>
            <a:ext cx="1782447" cy="1080498"/>
          </a:xfrm>
        </p:spPr>
        <p:txBody>
          <a:bodyPr/>
          <a:lstStyle>
            <a:lvl1pPr>
              <a:defRPr sz="42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4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772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6336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6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46336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46336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9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28700"/>
            <a:ext cx="10067544" cy="753008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3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455610" cy="10287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0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b="1">
                <a:solidFill>
                  <a:srgbClr val="FFFFFF"/>
                </a:solidFill>
                <a:latin typeface="+mj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2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81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11372" y="1028700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 rot="-5400000">
            <a:off x="5975614" y="8530000"/>
            <a:ext cx="217634" cy="146330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450590" y="7744040"/>
            <a:ext cx="3064546" cy="1763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E2C4B"/>
                </a:solidFill>
                <a:latin typeface="Code Pro" panose="020B0604020202020204" charset="0"/>
              </a:rPr>
              <a:t>Tony Huang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E2C4B"/>
                </a:solidFill>
                <a:latin typeface="Code Pro" panose="020B0604020202020204" charset="0"/>
              </a:rPr>
              <a:t>Satoru Yamada</a:t>
            </a:r>
          </a:p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0E2C4B"/>
                </a:solidFill>
                <a:latin typeface="Code Pro" panose="020B0604020202020204" charset="0"/>
              </a:rPr>
              <a:t>Jay Cao</a:t>
            </a: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0E2C4B"/>
                </a:solidFill>
                <a:latin typeface="Code Pro" panose="020B0604020202020204" charset="0"/>
              </a:rPr>
              <a:t>Anh </a:t>
            </a:r>
            <a:r>
              <a:rPr lang="en-US" sz="2500" dirty="0" err="1">
                <a:solidFill>
                  <a:srgbClr val="0E2C4B"/>
                </a:solidFill>
                <a:latin typeface="Code Pro" panose="020B0604020202020204" charset="0"/>
              </a:rPr>
              <a:t>Thi</a:t>
            </a:r>
            <a:r>
              <a:rPr lang="en-US" sz="2500" dirty="0">
                <a:solidFill>
                  <a:srgbClr val="0E2C4B"/>
                </a:solidFill>
                <a:latin typeface="Code Pro" panose="020B0604020202020204" charset="0"/>
              </a:rPr>
              <a:t> Dang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813" y="2655251"/>
            <a:ext cx="8115300" cy="429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86"/>
              </a:lnSpc>
            </a:pPr>
            <a:r>
              <a:rPr lang="en-US" sz="8155" dirty="0">
                <a:solidFill>
                  <a:srgbClr val="0E2C4B"/>
                </a:solidFill>
                <a:latin typeface="Code Pro" panose="020B0604020202020204" charset="0"/>
              </a:rPr>
              <a:t>Fintech Project </a:t>
            </a:r>
          </a:p>
          <a:p>
            <a:pPr algn="ctr">
              <a:lnSpc>
                <a:spcPts val="12055"/>
              </a:lnSpc>
            </a:pPr>
            <a:r>
              <a:rPr lang="en-US" sz="10045" dirty="0" err="1">
                <a:solidFill>
                  <a:srgbClr val="F36825"/>
                </a:solidFill>
                <a:latin typeface="Code Pro" panose="020B0604020202020204" charset="0"/>
              </a:rPr>
              <a:t>iTrack</a:t>
            </a:r>
            <a:endParaRPr lang="en-US" sz="10045" dirty="0">
              <a:solidFill>
                <a:srgbClr val="F36825"/>
              </a:solidFill>
              <a:latin typeface="Code Pro" panose="020B0604020202020204" charset="0"/>
            </a:endParaRPr>
          </a:p>
          <a:p>
            <a:pPr>
              <a:lnSpc>
                <a:spcPts val="12055"/>
              </a:lnSpc>
            </a:pPr>
            <a:endParaRPr lang="en-US" sz="10045" dirty="0">
              <a:solidFill>
                <a:srgbClr val="F36825"/>
              </a:solidFill>
              <a:latin typeface="Muli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1145887" y="7627925"/>
            <a:ext cx="1516546" cy="199553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36825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29560" y="1028700"/>
            <a:ext cx="6169916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46"/>
              </a:lnSpc>
            </a:pPr>
            <a:r>
              <a:rPr lang="en-US" sz="4000" dirty="0">
                <a:solidFill>
                  <a:srgbClr val="0E2C4B"/>
                </a:solidFill>
                <a:latin typeface="Code Pro" panose="020B0604020202020204" charset="0"/>
              </a:rPr>
              <a:t>Blockchain &amp; Logistics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522" y="8349005"/>
            <a:ext cx="1873228" cy="447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5"/>
              </a:lnSpc>
            </a:pPr>
            <a:r>
              <a:rPr lang="en-US" sz="2618" b="1" dirty="0">
                <a:solidFill>
                  <a:srgbClr val="EFF9FD"/>
                </a:solidFill>
                <a:latin typeface="Code Pro" panose="020B0604020202020204" charset="0"/>
              </a:rPr>
              <a:t>GROUP 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12026" y="4017724"/>
            <a:ext cx="11263949" cy="2251551"/>
            <a:chOff x="0" y="0"/>
            <a:chExt cx="15018598" cy="3002068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15018598" cy="1937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99"/>
                </a:lnSpc>
              </a:pPr>
              <a:r>
                <a:rPr lang="en-US" sz="10000" b="1" dirty="0">
                  <a:solidFill>
                    <a:srgbClr val="F36825"/>
                  </a:solidFill>
                  <a:latin typeface="Code Pro" panose="020B0604020202020204" charset="0"/>
                </a:rPr>
                <a:t>Thank</a:t>
              </a:r>
              <a:r>
                <a:rPr lang="en-US" sz="10000" b="1" dirty="0">
                  <a:solidFill>
                    <a:srgbClr val="E87852"/>
                  </a:solidFill>
                  <a:latin typeface="Code Pro" panose="020B0604020202020204" charset="0"/>
                </a:rPr>
                <a:t> </a:t>
              </a:r>
              <a:r>
                <a:rPr lang="en-US" sz="10000" b="1" dirty="0">
                  <a:solidFill>
                    <a:srgbClr val="F36825"/>
                  </a:solidFill>
                  <a:latin typeface="Code Pro" panose="020B0604020202020204" charset="0"/>
                </a:rPr>
                <a:t>you!</a:t>
              </a:r>
              <a:endParaRPr lang="en-US" sz="10000" b="1" dirty="0">
                <a:solidFill>
                  <a:srgbClr val="E87852"/>
                </a:solidFill>
                <a:latin typeface="Code Pro" panose="020B06040202020202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6268"/>
              <a:ext cx="15018598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793437">
            <a:off x="-155442" y="-3265091"/>
            <a:ext cx="3950760" cy="653018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6793437">
            <a:off x="14982725" y="7021909"/>
            <a:ext cx="3950760" cy="65301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884094" y="558696"/>
            <a:ext cx="2750412" cy="25441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1547699" y="7400378"/>
            <a:ext cx="5059724" cy="4673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13971016" y="7410359"/>
            <a:ext cx="3288284" cy="114130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379131" y="5697655"/>
            <a:ext cx="2628231" cy="26357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4908869" y="3556226"/>
            <a:ext cx="8470263" cy="3176664"/>
            <a:chOff x="0" y="0"/>
            <a:chExt cx="11293684" cy="4235552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293684" cy="2822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 dirty="0">
                  <a:solidFill>
                    <a:srgbClr val="0E2C4B"/>
                  </a:solidFill>
                  <a:latin typeface="Muli Bold Bold"/>
                </a:rPr>
                <a:t>Do you have any </a:t>
              </a:r>
              <a:r>
                <a:rPr lang="en-US" sz="7000" dirty="0">
                  <a:solidFill>
                    <a:srgbClr val="F36825"/>
                  </a:solidFill>
                  <a:latin typeface="Muli Bold Bold"/>
                </a:rPr>
                <a:t>questions</a:t>
              </a:r>
              <a:r>
                <a:rPr lang="en-US" sz="7000" dirty="0">
                  <a:solidFill>
                    <a:srgbClr val="0E2C4B"/>
                  </a:solidFill>
                  <a:latin typeface="Muli Bold Bold"/>
                </a:rPr>
                <a:t>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752952"/>
              <a:ext cx="11293684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</a:blip>
          <a:srcRect/>
          <a:stretch>
            <a:fillRect/>
          </a:stretch>
        </p:blipFill>
        <p:spPr>
          <a:xfrm>
            <a:off x="2470041" y="2784527"/>
            <a:ext cx="2223383" cy="771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251902">
            <a:off x="2297276" y="1924267"/>
            <a:ext cx="2945311" cy="11449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25624" y="2316956"/>
            <a:ext cx="8072099" cy="4171420"/>
            <a:chOff x="-48591" y="-9525"/>
            <a:chExt cx="10762799" cy="556189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0714208" cy="1188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24"/>
                </a:lnSpc>
              </a:pPr>
              <a:r>
                <a:rPr lang="en-US" sz="7000" dirty="0">
                  <a:solidFill>
                    <a:srgbClr val="0E2C4B"/>
                  </a:solidFill>
                  <a:latin typeface="Code Pro" panose="020B0604020202020204" charset="0"/>
                </a:rPr>
                <a:t>ABOUT</a:t>
              </a:r>
              <a:r>
                <a:rPr lang="en-US" sz="5520" dirty="0">
                  <a:solidFill>
                    <a:srgbClr val="0E2C4B"/>
                  </a:solidFill>
                  <a:latin typeface="Code Pro" panose="020B0604020202020204" charset="0"/>
                </a:rPr>
                <a:t> </a:t>
              </a:r>
              <a:r>
                <a:rPr lang="en-US" sz="7000" dirty="0">
                  <a:solidFill>
                    <a:srgbClr val="F36825"/>
                  </a:solidFill>
                  <a:latin typeface="Code Pro" panose="020B0604020202020204" charset="0"/>
                </a:rPr>
                <a:t>US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8591" y="1524000"/>
              <a:ext cx="9095163" cy="40283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1"/>
                </a:lnSpc>
              </a:pPr>
              <a:r>
                <a:rPr lang="en-US" sz="2437" b="1" dirty="0">
                  <a:solidFill>
                    <a:srgbClr val="0E2C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We're a shipping company, providing global tracking services to our customers.</a:t>
              </a:r>
            </a:p>
            <a:p>
              <a:pPr>
                <a:lnSpc>
                  <a:spcPts val="3411"/>
                </a:lnSpc>
              </a:pPr>
              <a:endParaRPr lang="en-US" sz="2437" dirty="0">
                <a:solidFill>
                  <a:srgbClr val="0E2C4B"/>
                </a:solidFill>
                <a:latin typeface="Code Pro Bold"/>
              </a:endParaRPr>
            </a:p>
            <a:p>
              <a:pPr algn="just">
                <a:lnSpc>
                  <a:spcPts val="3411"/>
                </a:lnSpc>
              </a:pPr>
              <a:endParaRPr lang="en-US" sz="2437" dirty="0">
                <a:solidFill>
                  <a:srgbClr val="0E2C4B"/>
                </a:solidFill>
                <a:latin typeface="Code Pro Bold"/>
              </a:endParaRPr>
            </a:p>
            <a:p>
              <a:pPr algn="just">
                <a:lnSpc>
                  <a:spcPts val="3411"/>
                </a:lnSpc>
              </a:pPr>
              <a:r>
                <a:rPr lang="en-US" sz="2437" dirty="0" err="1">
                  <a:solidFill>
                    <a:srgbClr val="0E2C4B"/>
                  </a:solidFill>
                  <a:latin typeface="Code Pro Bold"/>
                </a:rPr>
                <a:t>iTrack</a:t>
              </a:r>
              <a:r>
                <a:rPr lang="en-US" sz="2437" dirty="0">
                  <a:solidFill>
                    <a:srgbClr val="0E2C4B"/>
                  </a:solidFill>
                  <a:latin typeface="Code Pro Bold"/>
                </a:rPr>
                <a:t> app </a:t>
              </a:r>
              <a:r>
                <a:rPr lang="en-US" sz="2437" dirty="0">
                  <a:solidFill>
                    <a:srgbClr val="0E2C4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a tracking service that utilizes blockchain to help courier and customers to track shipping items</a:t>
              </a:r>
              <a:r>
                <a:rPr lang="en-US" sz="2437" dirty="0">
                  <a:solidFill>
                    <a:srgbClr val="0E2C4B"/>
                  </a:solidFill>
                  <a:latin typeface="Code Pro"/>
                </a:rPr>
                <a:t>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747484"/>
            <a:ext cx="7549245" cy="7148517"/>
            <a:chOff x="0" y="0"/>
            <a:chExt cx="10065660" cy="9531355"/>
          </a:xfrm>
        </p:grpSpPr>
        <p:grpSp>
          <p:nvGrpSpPr>
            <p:cNvPr id="6" name="Group 6"/>
            <p:cNvGrpSpPr/>
            <p:nvPr/>
          </p:nvGrpSpPr>
          <p:grpSpPr>
            <a:xfrm>
              <a:off x="762346" y="0"/>
              <a:ext cx="9303314" cy="930331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51000"/>
            </a:blip>
            <a:srcRect/>
            <a:stretch>
              <a:fillRect/>
            </a:stretch>
          </p:blipFill>
          <p:spPr>
            <a:xfrm>
              <a:off x="0" y="6584578"/>
              <a:ext cx="8490115" cy="2946777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360379"/>
              <a:ext cx="8577310" cy="78053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7"/>
          <p:cNvGrpSpPr/>
          <p:nvPr/>
        </p:nvGrpSpPr>
        <p:grpSpPr>
          <a:xfrm>
            <a:off x="826222" y="345502"/>
            <a:ext cx="12084767" cy="1733112"/>
            <a:chOff x="0" y="0"/>
            <a:chExt cx="16113022" cy="231081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0"/>
              <a:ext cx="16113022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 dirty="0">
                  <a:solidFill>
                    <a:srgbClr val="0E2C4B"/>
                  </a:solidFill>
                  <a:latin typeface="Muli Bold Bold"/>
                </a:rPr>
                <a:t>How </a:t>
              </a:r>
              <a:r>
                <a:rPr lang="en-US" sz="7000" dirty="0" err="1">
                  <a:solidFill>
                    <a:srgbClr val="F36825"/>
                  </a:solidFill>
                  <a:latin typeface="Muli Bold Bold"/>
                </a:rPr>
                <a:t>iTrack</a:t>
              </a:r>
              <a:r>
                <a:rPr lang="en-US" sz="7000" dirty="0">
                  <a:solidFill>
                    <a:srgbClr val="0E2C4B"/>
                  </a:solidFill>
                  <a:latin typeface="Muli Bold Bold"/>
                </a:rPr>
                <a:t> works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761542"/>
              <a:ext cx="16113022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dirty="0">
                  <a:solidFill>
                    <a:srgbClr val="0E2C4B"/>
                  </a:solidFill>
                  <a:latin typeface="Muli Regular Bold"/>
                </a:rPr>
                <a:t>Sellers, Couriers and Customers will be </a:t>
              </a:r>
              <a:r>
                <a:rPr lang="en-US" sz="2800" dirty="0" err="1">
                  <a:solidFill>
                    <a:srgbClr val="0E2C4B"/>
                  </a:solidFill>
                  <a:latin typeface="Muli Regular Bold"/>
                </a:rPr>
                <a:t>iTrack</a:t>
              </a:r>
              <a:r>
                <a:rPr lang="en-US" sz="2800" dirty="0">
                  <a:solidFill>
                    <a:srgbClr val="0E2C4B"/>
                  </a:solidFill>
                  <a:latin typeface="Muli Regular Bold"/>
                </a:rPr>
                <a:t> users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F38FF33-8E1F-4A06-9AE4-4E5A921A6B23}"/>
              </a:ext>
            </a:extLst>
          </p:cNvPr>
          <p:cNvGrpSpPr/>
          <p:nvPr/>
        </p:nvGrpSpPr>
        <p:grpSpPr>
          <a:xfrm>
            <a:off x="1046139" y="3457329"/>
            <a:ext cx="5033385" cy="5794050"/>
            <a:chOff x="1028700" y="3464250"/>
            <a:chExt cx="5033385" cy="5794050"/>
          </a:xfrm>
        </p:grpSpPr>
        <p:grpSp>
          <p:nvGrpSpPr>
            <p:cNvPr id="2" name="Group 2"/>
            <p:cNvGrpSpPr/>
            <p:nvPr/>
          </p:nvGrpSpPr>
          <p:grpSpPr>
            <a:xfrm>
              <a:off x="1028700" y="4379723"/>
              <a:ext cx="5033385" cy="4878577"/>
              <a:chOff x="0" y="0"/>
              <a:chExt cx="4026708" cy="3902862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4026708" cy="3902862"/>
              </a:xfrm>
              <a:custGeom>
                <a:avLst/>
                <a:gdLst/>
                <a:ahLst/>
                <a:cxnLst/>
                <a:rect l="l" t="t" r="r" b="b"/>
                <a:pathLst>
                  <a:path w="4026708" h="3902862">
                    <a:moveTo>
                      <a:pt x="3902248" y="3902862"/>
                    </a:moveTo>
                    <a:lnTo>
                      <a:pt x="124460" y="3902862"/>
                    </a:lnTo>
                    <a:cubicBezTo>
                      <a:pt x="55880" y="3902862"/>
                      <a:pt x="0" y="3846982"/>
                      <a:pt x="0" y="37784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02248" y="0"/>
                    </a:lnTo>
                    <a:cubicBezTo>
                      <a:pt x="3970828" y="0"/>
                      <a:pt x="4026708" y="55880"/>
                      <a:pt x="4026708" y="124460"/>
                    </a:cubicBezTo>
                    <a:lnTo>
                      <a:pt x="4026708" y="3778402"/>
                    </a:lnTo>
                    <a:cubicBezTo>
                      <a:pt x="4026708" y="3846982"/>
                      <a:pt x="3970828" y="3902862"/>
                      <a:pt x="3902248" y="390286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>
              <a:off x="1428036" y="3464250"/>
              <a:ext cx="1453729" cy="1679250"/>
              <a:chOff x="0" y="0"/>
              <a:chExt cx="1938306" cy="2239001"/>
            </a:xfrm>
          </p:grpSpPr>
          <p:pic>
            <p:nvPicPr>
              <p:cNvPr id="5" name="Picture 5"/>
              <p:cNvPicPr>
                <a:picLocks noChangeAspect="1"/>
              </p:cNvPicPr>
              <p:nvPr/>
            </p:nvPicPr>
            <p:blipFill>
              <a:blip r:embed="rId2">
                <a:alphaModFix amt="51000"/>
              </a:blip>
              <a:srcRect/>
              <a:stretch>
                <a:fillRect/>
              </a:stretch>
            </p:blipFill>
            <p:spPr>
              <a:xfrm>
                <a:off x="0" y="1641014"/>
                <a:ext cx="1722890" cy="597986"/>
              </a:xfrm>
              <a:prstGeom prst="rect">
                <a:avLst/>
              </a:prstGeom>
            </p:spPr>
          </p:pic>
          <p:pic>
            <p:nvPicPr>
              <p:cNvPr id="6" name="Picture 6"/>
              <p:cNvPicPr>
                <a:picLocks noChangeAspect="1"/>
              </p:cNvPicPr>
              <p:nvPr/>
            </p:nvPicPr>
            <p:blipFill>
              <a:blip r:embed="rId3"/>
              <a:srcRect l="8032" r="8032"/>
              <a:stretch>
                <a:fillRect/>
              </a:stretch>
            </p:blipFill>
            <p:spPr>
              <a:xfrm>
                <a:off x="548424" y="0"/>
                <a:ext cx="1389881" cy="2111437"/>
              </a:xfrm>
              <a:prstGeom prst="rect">
                <a:avLst/>
              </a:prstGeom>
            </p:spPr>
          </p:pic>
        </p:grpSp>
        <p:grpSp>
          <p:nvGrpSpPr>
            <p:cNvPr id="20" name="Group 20"/>
            <p:cNvGrpSpPr/>
            <p:nvPr/>
          </p:nvGrpSpPr>
          <p:grpSpPr>
            <a:xfrm>
              <a:off x="1389936" y="5825834"/>
              <a:ext cx="4310914" cy="2696400"/>
              <a:chOff x="0" y="-47625"/>
              <a:chExt cx="5747885" cy="3595199"/>
            </a:xfrm>
          </p:grpSpPr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5747885" cy="4938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199" dirty="0">
                    <a:solidFill>
                      <a:srgbClr val="0E2C4B"/>
                    </a:solidFill>
                    <a:latin typeface="Code Pro Bold"/>
                  </a:rPr>
                  <a:t>SELLERS/ADMIN</a:t>
                </a: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944212"/>
                <a:ext cx="5747885" cy="260336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079"/>
                  </a:lnSpc>
                </a:pPr>
                <a:r>
                  <a:rPr lang="en-US" sz="2200" dirty="0">
                    <a:solidFill>
                      <a:srgbClr val="0E2C4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Admin controls the contract, and will be able to whitelist courier and user address, while also being able to log and track shipping information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92420D1-DDED-48C3-8267-A92AA28E2606}"/>
              </a:ext>
            </a:extLst>
          </p:cNvPr>
          <p:cNvGrpSpPr/>
          <p:nvPr/>
        </p:nvGrpSpPr>
        <p:grpSpPr>
          <a:xfrm>
            <a:off x="6627308" y="3457329"/>
            <a:ext cx="5033385" cy="5800548"/>
            <a:chOff x="6627308" y="3457329"/>
            <a:chExt cx="5033385" cy="5800548"/>
          </a:xfrm>
        </p:grpSpPr>
        <p:grpSp>
          <p:nvGrpSpPr>
            <p:cNvPr id="7" name="Group 7"/>
            <p:cNvGrpSpPr/>
            <p:nvPr/>
          </p:nvGrpSpPr>
          <p:grpSpPr>
            <a:xfrm>
              <a:off x="6627308" y="4379723"/>
              <a:ext cx="5033385" cy="4878154"/>
              <a:chOff x="0" y="0"/>
              <a:chExt cx="4026708" cy="390252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026708" cy="3902523"/>
              </a:xfrm>
              <a:custGeom>
                <a:avLst/>
                <a:gdLst/>
                <a:ahLst/>
                <a:cxnLst/>
                <a:rect l="l" t="t" r="r" b="b"/>
                <a:pathLst>
                  <a:path w="4026708" h="3902523">
                    <a:moveTo>
                      <a:pt x="3902248" y="3902523"/>
                    </a:moveTo>
                    <a:lnTo>
                      <a:pt x="124460" y="3902523"/>
                    </a:lnTo>
                    <a:cubicBezTo>
                      <a:pt x="55880" y="3902523"/>
                      <a:pt x="0" y="3846643"/>
                      <a:pt x="0" y="37780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02248" y="0"/>
                    </a:lnTo>
                    <a:cubicBezTo>
                      <a:pt x="3970828" y="0"/>
                      <a:pt x="4026708" y="55880"/>
                      <a:pt x="4026708" y="124460"/>
                    </a:cubicBezTo>
                    <a:lnTo>
                      <a:pt x="4026708" y="3778064"/>
                    </a:lnTo>
                    <a:cubicBezTo>
                      <a:pt x="4026708" y="3846643"/>
                      <a:pt x="3970828" y="3902523"/>
                      <a:pt x="3902248" y="39025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6979367" y="3457329"/>
              <a:ext cx="1917567" cy="1686171"/>
              <a:chOff x="0" y="0"/>
              <a:chExt cx="2556756" cy="2248228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2">
                <a:alphaModFix amt="51000"/>
              </a:blip>
              <a:srcRect/>
              <a:stretch>
                <a:fillRect/>
              </a:stretch>
            </p:blipFill>
            <p:spPr>
              <a:xfrm>
                <a:off x="0" y="1650242"/>
                <a:ext cx="1722890" cy="597986"/>
              </a:xfrm>
              <a:prstGeom prst="rect">
                <a:avLst/>
              </a:prstGeom>
            </p:spPr>
          </p:pic>
          <p:pic>
            <p:nvPicPr>
              <p:cNvPr id="13" name="Picture 13"/>
              <p:cNvPicPr>
                <a:picLocks noChangeAspect="1"/>
              </p:cNvPicPr>
              <p:nvPr/>
            </p:nvPicPr>
            <p:blipFill>
              <a:blip r:embed="rId4"/>
              <a:srcRect l="187" r="187"/>
              <a:stretch>
                <a:fillRect/>
              </a:stretch>
            </p:blipFill>
            <p:spPr>
              <a:xfrm>
                <a:off x="444035" y="0"/>
                <a:ext cx="2112722" cy="2120664"/>
              </a:xfrm>
              <a:prstGeom prst="rect">
                <a:avLst/>
              </a:prstGeom>
            </p:spPr>
          </p:pic>
        </p:grpSp>
        <p:grpSp>
          <p:nvGrpSpPr>
            <p:cNvPr id="23" name="Group 23"/>
            <p:cNvGrpSpPr/>
            <p:nvPr/>
          </p:nvGrpSpPr>
          <p:grpSpPr>
            <a:xfrm>
              <a:off x="6988543" y="5825834"/>
              <a:ext cx="4310914" cy="1907659"/>
              <a:chOff x="0" y="-47625"/>
              <a:chExt cx="5747885" cy="2543545"/>
            </a:xfrm>
          </p:grpSpPr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5747885" cy="4938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199">
                    <a:solidFill>
                      <a:srgbClr val="0E2C4B"/>
                    </a:solidFill>
                    <a:latin typeface="Code Pro Bold"/>
                  </a:rPr>
                  <a:t>COURIERS</a:t>
                </a: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944214"/>
                <a:ext cx="5747885" cy="155170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079"/>
                  </a:lnSpc>
                </a:pPr>
                <a:r>
                  <a:rPr lang="en-US" sz="2200" dirty="0">
                    <a:solidFill>
                      <a:srgbClr val="0E2C4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courier has ability to log shipping information using IPFS onto the blockchain.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31DC8A3-BD6C-41E2-80A7-B356C41A27DA}"/>
              </a:ext>
            </a:extLst>
          </p:cNvPr>
          <p:cNvGrpSpPr/>
          <p:nvPr/>
        </p:nvGrpSpPr>
        <p:grpSpPr>
          <a:xfrm>
            <a:off x="12225915" y="3711618"/>
            <a:ext cx="5033385" cy="5577344"/>
            <a:chOff x="12225915" y="3711618"/>
            <a:chExt cx="5033385" cy="5577344"/>
          </a:xfrm>
        </p:grpSpPr>
        <p:grpSp>
          <p:nvGrpSpPr>
            <p:cNvPr id="9" name="Group 9"/>
            <p:cNvGrpSpPr/>
            <p:nvPr/>
          </p:nvGrpSpPr>
          <p:grpSpPr>
            <a:xfrm>
              <a:off x="12225915" y="4410808"/>
              <a:ext cx="5033385" cy="4878154"/>
              <a:chOff x="0" y="0"/>
              <a:chExt cx="4026708" cy="390252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026708" cy="3902523"/>
              </a:xfrm>
              <a:custGeom>
                <a:avLst/>
                <a:gdLst/>
                <a:ahLst/>
                <a:cxnLst/>
                <a:rect l="l" t="t" r="r" b="b"/>
                <a:pathLst>
                  <a:path w="4026708" h="3902523">
                    <a:moveTo>
                      <a:pt x="3902248" y="3902523"/>
                    </a:moveTo>
                    <a:lnTo>
                      <a:pt x="124460" y="3902523"/>
                    </a:lnTo>
                    <a:cubicBezTo>
                      <a:pt x="55880" y="3902523"/>
                      <a:pt x="0" y="3846643"/>
                      <a:pt x="0" y="37780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02248" y="0"/>
                    </a:lnTo>
                    <a:cubicBezTo>
                      <a:pt x="3970828" y="0"/>
                      <a:pt x="4026708" y="55880"/>
                      <a:pt x="4026708" y="124460"/>
                    </a:cubicBezTo>
                    <a:lnTo>
                      <a:pt x="4026708" y="3778064"/>
                    </a:lnTo>
                    <a:cubicBezTo>
                      <a:pt x="4026708" y="3846643"/>
                      <a:pt x="3970828" y="3902523"/>
                      <a:pt x="3902248" y="390252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2625251" y="3711618"/>
              <a:ext cx="1941529" cy="1431882"/>
              <a:chOff x="0" y="0"/>
              <a:chExt cx="2588706" cy="1909176"/>
            </a:xfrm>
          </p:grpSpPr>
          <p:pic>
            <p:nvPicPr>
              <p:cNvPr id="15" name="Picture 15"/>
              <p:cNvPicPr>
                <a:picLocks noChangeAspect="1"/>
              </p:cNvPicPr>
              <p:nvPr/>
            </p:nvPicPr>
            <p:blipFill>
              <a:blip r:embed="rId2">
                <a:alphaModFix amt="51000"/>
              </a:blip>
              <a:srcRect/>
              <a:stretch>
                <a:fillRect/>
              </a:stretch>
            </p:blipFill>
            <p:spPr>
              <a:xfrm>
                <a:off x="0" y="1311189"/>
                <a:ext cx="1722890" cy="597986"/>
              </a:xfrm>
              <a:prstGeom prst="rect">
                <a:avLst/>
              </a:prstGeom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5"/>
              <a:srcRect t="9650" b="9650"/>
              <a:stretch>
                <a:fillRect/>
              </a:stretch>
            </p:blipFill>
            <p:spPr>
              <a:xfrm>
                <a:off x="380984" y="0"/>
                <a:ext cx="2207722" cy="1781612"/>
              </a:xfrm>
              <a:prstGeom prst="rect">
                <a:avLst/>
              </a:prstGeom>
            </p:spPr>
          </p:pic>
        </p:grpSp>
        <p:grpSp>
          <p:nvGrpSpPr>
            <p:cNvPr id="26" name="Group 26"/>
            <p:cNvGrpSpPr/>
            <p:nvPr/>
          </p:nvGrpSpPr>
          <p:grpSpPr>
            <a:xfrm>
              <a:off x="12587151" y="5861553"/>
              <a:ext cx="4310914" cy="1469049"/>
              <a:chOff x="0" y="0"/>
              <a:chExt cx="5747885" cy="1958732"/>
            </a:xfrm>
          </p:grpSpPr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5747885" cy="4938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199">
                    <a:solidFill>
                      <a:srgbClr val="0E2C4B"/>
                    </a:solidFill>
                    <a:latin typeface="Code Pro Bold"/>
                  </a:rPr>
                  <a:t>CUSTOMERS</a:t>
                </a: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944213"/>
                <a:ext cx="5747885" cy="10145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200" dirty="0">
                    <a:solidFill>
                      <a:srgbClr val="0E2C4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 user will be able track the item only.</a:t>
                </a:r>
              </a:p>
            </p:txBody>
          </p:sp>
        </p:grpSp>
      </p:grp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28700" y="1028700"/>
            <a:ext cx="1056243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b="1" dirty="0">
                <a:solidFill>
                  <a:srgbClr val="0E2C4B"/>
                </a:solidFill>
                <a:latin typeface="Code Pro" panose="020B0604020202020204" charset="0"/>
              </a:rPr>
              <a:t>Technologies</a:t>
            </a:r>
            <a:r>
              <a:rPr lang="en-US" sz="5000" dirty="0">
                <a:solidFill>
                  <a:srgbClr val="0E2C4B"/>
                </a:solidFill>
                <a:latin typeface="Muli Bold Bold"/>
              </a:rPr>
              <a:t> </a:t>
            </a:r>
            <a:r>
              <a:rPr lang="en-US" sz="5000" b="1" dirty="0">
                <a:solidFill>
                  <a:srgbClr val="0E2C4B"/>
                </a:solidFill>
                <a:latin typeface="Code Pro" panose="020B0604020202020204" charset="0"/>
              </a:rPr>
              <a:t>Employed</a:t>
            </a:r>
          </a:p>
        </p:txBody>
      </p:sp>
      <p:sp>
        <p:nvSpPr>
          <p:cNvPr id="2" name="AutoShape 2"/>
          <p:cNvSpPr/>
          <p:nvPr/>
        </p:nvSpPr>
        <p:spPr>
          <a:xfrm>
            <a:off x="3340162" y="3119982"/>
            <a:ext cx="13171048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3340162" y="4507413"/>
            <a:ext cx="13171048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3340162" y="5894845"/>
            <a:ext cx="13171048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3340162" y="7282276"/>
            <a:ext cx="13171048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1612" r="11612"/>
          <a:stretch>
            <a:fillRect/>
          </a:stretch>
        </p:blipFill>
        <p:spPr>
          <a:xfrm>
            <a:off x="3443831" y="6157596"/>
            <a:ext cx="773785" cy="938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6" b="14556"/>
          <a:stretch/>
        </p:blipFill>
        <p:spPr>
          <a:xfrm>
            <a:off x="3340162" y="4798423"/>
            <a:ext cx="1055248" cy="7782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3698" r="3698"/>
          <a:stretch>
            <a:fillRect/>
          </a:stretch>
        </p:blipFill>
        <p:spPr>
          <a:xfrm>
            <a:off x="3386734" y="7592929"/>
            <a:ext cx="887978" cy="8423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143" r="143"/>
          <a:stretch>
            <a:fillRect/>
          </a:stretch>
        </p:blipFill>
        <p:spPr>
          <a:xfrm>
            <a:off x="3394171" y="3444287"/>
            <a:ext cx="873103" cy="81502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2000" r="11999"/>
          <a:stretch>
            <a:fillRect/>
          </a:stretch>
        </p:blipFill>
        <p:spPr>
          <a:xfrm>
            <a:off x="3505200" y="2095500"/>
            <a:ext cx="651044" cy="79735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775546" y="3206003"/>
            <a:ext cx="10735664" cy="127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/>
              </a:rPr>
              <a:t>IPFS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 - a peer-to-peer hypermedia protocol designed to preserve and grow humanity's knowledge by making the web upgradeable, resilient, and more open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75546" y="2345107"/>
            <a:ext cx="10735664" cy="403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E2C4B"/>
                </a:solidFill>
                <a:latin typeface="Code Pro" panose="020B0604020202020204" charset="0"/>
              </a:rPr>
              <a:t>Ethereum</a:t>
            </a:r>
            <a:r>
              <a:rPr lang="en-US" sz="2400" dirty="0">
                <a:solidFill>
                  <a:srgbClr val="0E2C4B"/>
                </a:solidFill>
                <a:latin typeface="Code Pro" panose="020B0604020202020204" charset="0"/>
              </a:rPr>
              <a:t> - 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the most popular </a:t>
            </a:r>
            <a:r>
              <a:rPr lang="en-US" sz="2400" dirty="0" err="1">
                <a:solidFill>
                  <a:srgbClr val="0E2C4B"/>
                </a:solidFill>
                <a:latin typeface="Muli Regular"/>
              </a:rPr>
              <a:t>decentralised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 flatform for smart contract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5546" y="4802984"/>
            <a:ext cx="10735664" cy="8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/>
              </a:rPr>
              <a:t>Web3js 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– 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is a collection of libraries that allow us to interact with a local or remote </a:t>
            </a:r>
            <a:r>
              <a:rPr lang="en-GB" sz="2400" dirty="0" err="1">
                <a:solidFill>
                  <a:srgbClr val="0E2C4B"/>
                </a:solidFill>
                <a:latin typeface="Muli Regular"/>
              </a:rPr>
              <a:t>ethereum</a:t>
            </a:r>
            <a:r>
              <a:rPr lang="en-GB" sz="2400" dirty="0">
                <a:solidFill>
                  <a:srgbClr val="0E2C4B"/>
                </a:solidFill>
                <a:latin typeface="Muli Regular"/>
              </a:rPr>
              <a:t> node using HTTP, IPC or WebSocket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75546" y="6190415"/>
            <a:ext cx="10735664" cy="8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/>
              </a:rPr>
              <a:t>HTML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 - standard markup language for documents designed to be displayed in a web browser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75546" y="7577846"/>
            <a:ext cx="10735664" cy="836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/>
              </a:rPr>
              <a:t>Java Script 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-  one of the core technologies of the World Wide Web, alongside HTML and CSS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3340162" y="8669707"/>
            <a:ext cx="13171048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7">
            <a:extLst>
              <a:ext uri="{FF2B5EF4-FFF2-40B4-BE49-F238E27FC236}">
                <a16:creationId xmlns:a16="http://schemas.microsoft.com/office/drawing/2014/main" id="{E26E3C9F-E72C-4731-89F8-F11F6A52FAE0}"/>
              </a:ext>
            </a:extLst>
          </p:cNvPr>
          <p:cNvSpPr/>
          <p:nvPr/>
        </p:nvSpPr>
        <p:spPr>
          <a:xfrm>
            <a:off x="3386734" y="9867900"/>
            <a:ext cx="13171048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53DF61D2-65A3-4311-B40E-D791051E118E}"/>
              </a:ext>
            </a:extLst>
          </p:cNvPr>
          <p:cNvSpPr txBox="1"/>
          <p:nvPr/>
        </p:nvSpPr>
        <p:spPr>
          <a:xfrm>
            <a:off x="5755668" y="8776038"/>
            <a:ext cx="10735664" cy="40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b="1" dirty="0">
                <a:solidFill>
                  <a:srgbClr val="0E2C4B"/>
                </a:solidFill>
                <a:latin typeface="Muli Regular"/>
              </a:rPr>
              <a:t>CSS 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- </a:t>
            </a:r>
            <a:r>
              <a:rPr lang="en-GB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 </a:t>
            </a:r>
            <a:r>
              <a:rPr lang="en-GB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used for defining the styles for web pages.</a:t>
            </a:r>
            <a:r>
              <a:rPr lang="en-US" sz="2400" dirty="0">
                <a:solidFill>
                  <a:srgbClr val="0E2C4B"/>
                </a:solidFill>
                <a:latin typeface="Muli Regular"/>
              </a:rPr>
              <a:t> 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6763A8AA-1A14-4A6C-A531-7EE117075E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2571"/>
          <a:stretch/>
        </p:blipFill>
        <p:spPr>
          <a:xfrm>
            <a:off x="3423797" y="8821300"/>
            <a:ext cx="887978" cy="84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D428435-A228-4981-9F4E-081231433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57" y="0"/>
            <a:ext cx="7835500" cy="9918357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BA98CCB5-5977-41F9-B56A-DD02E075E6FC}"/>
              </a:ext>
            </a:extLst>
          </p:cNvPr>
          <p:cNvGrpSpPr/>
          <p:nvPr/>
        </p:nvGrpSpPr>
        <p:grpSpPr>
          <a:xfrm>
            <a:off x="152400" y="1768178"/>
            <a:ext cx="7318978" cy="6750644"/>
            <a:chOff x="0" y="0"/>
            <a:chExt cx="9758637" cy="9000859"/>
          </a:xfrm>
        </p:grpSpPr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21E7A662-AC46-4065-9682-232B9B48445F}"/>
                </a:ext>
              </a:extLst>
            </p:cNvPr>
            <p:cNvGrpSpPr/>
            <p:nvPr/>
          </p:nvGrpSpPr>
          <p:grpSpPr>
            <a:xfrm>
              <a:off x="1200904" y="173984"/>
              <a:ext cx="8280339" cy="8280339"/>
              <a:chOff x="0" y="0"/>
              <a:chExt cx="6350000" cy="6350000"/>
            </a:xfrm>
          </p:grpSpPr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4415ED75-1B1E-4957-866D-33B30A6021D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D6A51BC-DCA5-4572-BCF2-4A4C89859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1000"/>
            </a:blip>
            <a:srcRect/>
            <a:stretch>
              <a:fillRect/>
            </a:stretch>
          </p:blipFill>
          <p:spPr>
            <a:xfrm>
              <a:off x="0" y="6209132"/>
              <a:ext cx="8043389" cy="2791726"/>
            </a:xfrm>
            <a:prstGeom prst="rect">
              <a:avLst/>
            </a:prstGeom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0F4B5EF3-BCC0-4141-9886-04B0F4042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745657" y="0"/>
              <a:ext cx="9012980" cy="8889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36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028700" y="1028700"/>
            <a:ext cx="1148351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 b="1" dirty="0">
                <a:solidFill>
                  <a:srgbClr val="0E2C4B"/>
                </a:solidFill>
                <a:latin typeface="Code Pro" panose="020B0604020202020204" charset="0"/>
              </a:rPr>
              <a:t>How we build </a:t>
            </a:r>
            <a:r>
              <a:rPr lang="en-US" sz="7000" b="1" dirty="0" err="1">
                <a:solidFill>
                  <a:srgbClr val="F36825"/>
                </a:solidFill>
                <a:latin typeface="Code Pro" panose="020B0604020202020204" charset="0"/>
              </a:rPr>
              <a:t>iTrack</a:t>
            </a:r>
            <a:endParaRPr lang="en-US" sz="7000" b="1" dirty="0">
              <a:solidFill>
                <a:srgbClr val="F36825"/>
              </a:solidFill>
              <a:latin typeface="Code Pro" panose="020B060402020202020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9827EF1-72FB-4943-A6EC-5D641A10DC94}"/>
              </a:ext>
            </a:extLst>
          </p:cNvPr>
          <p:cNvGrpSpPr/>
          <p:nvPr/>
        </p:nvGrpSpPr>
        <p:grpSpPr>
          <a:xfrm>
            <a:off x="275506" y="3314700"/>
            <a:ext cx="17736987" cy="6047026"/>
            <a:chOff x="275506" y="3314700"/>
            <a:chExt cx="17736987" cy="604702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2AD6CA3-BE05-4A57-AD4E-AB16E910E4C2}"/>
                </a:ext>
              </a:extLst>
            </p:cNvPr>
            <p:cNvGrpSpPr/>
            <p:nvPr/>
          </p:nvGrpSpPr>
          <p:grpSpPr>
            <a:xfrm>
              <a:off x="275506" y="3314700"/>
              <a:ext cx="17736987" cy="6047026"/>
              <a:chOff x="250997" y="4009461"/>
              <a:chExt cx="17736987" cy="6047026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250997" y="4030488"/>
                <a:ext cx="5972525" cy="2877346"/>
                <a:chOff x="-29330" y="16822"/>
                <a:chExt cx="4778020" cy="2301877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-29330" y="16822"/>
                  <a:ext cx="4778020" cy="2301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020" h="2301877">
                      <a:moveTo>
                        <a:pt x="4653560" y="2301877"/>
                      </a:moveTo>
                      <a:lnTo>
                        <a:pt x="124460" y="2301877"/>
                      </a:lnTo>
                      <a:cubicBezTo>
                        <a:pt x="55880" y="2301877"/>
                        <a:pt x="0" y="2245997"/>
                        <a:pt x="0" y="2177417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4653561" y="0"/>
                      </a:lnTo>
                      <a:cubicBezTo>
                        <a:pt x="4722140" y="0"/>
                        <a:pt x="4778020" y="55880"/>
                        <a:pt x="4778020" y="124460"/>
                      </a:cubicBezTo>
                      <a:lnTo>
                        <a:pt x="4778020" y="2177417"/>
                      </a:lnTo>
                      <a:cubicBezTo>
                        <a:pt x="4778020" y="2245997"/>
                        <a:pt x="4722140" y="2301877"/>
                        <a:pt x="4653561" y="23018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AU" dirty="0"/>
                </a:p>
              </p:txBody>
            </p:sp>
          </p:grpSp>
          <p:grpSp>
            <p:nvGrpSpPr>
              <p:cNvPr id="4" name="Group 4"/>
              <p:cNvGrpSpPr/>
              <p:nvPr/>
            </p:nvGrpSpPr>
            <p:grpSpPr>
              <a:xfrm>
                <a:off x="300016" y="7173166"/>
                <a:ext cx="5972525" cy="2877346"/>
                <a:chOff x="0" y="0"/>
                <a:chExt cx="4778020" cy="2301877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4778020" cy="2301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020" h="2301877">
                      <a:moveTo>
                        <a:pt x="4653560" y="2301877"/>
                      </a:moveTo>
                      <a:lnTo>
                        <a:pt x="124460" y="2301877"/>
                      </a:lnTo>
                      <a:cubicBezTo>
                        <a:pt x="55880" y="2301877"/>
                        <a:pt x="0" y="2245997"/>
                        <a:pt x="0" y="2177417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4653561" y="0"/>
                      </a:lnTo>
                      <a:cubicBezTo>
                        <a:pt x="4722140" y="0"/>
                        <a:pt x="4778020" y="55880"/>
                        <a:pt x="4778020" y="124460"/>
                      </a:cubicBezTo>
                      <a:lnTo>
                        <a:pt x="4778020" y="2177417"/>
                      </a:lnTo>
                      <a:cubicBezTo>
                        <a:pt x="4778020" y="2245997"/>
                        <a:pt x="4722140" y="2301877"/>
                        <a:pt x="4653561" y="23018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6" name="Group 6"/>
              <p:cNvGrpSpPr/>
              <p:nvPr/>
            </p:nvGrpSpPr>
            <p:grpSpPr>
              <a:xfrm>
                <a:off x="6539686" y="4009461"/>
                <a:ext cx="5972525" cy="2877346"/>
                <a:chOff x="0" y="0"/>
                <a:chExt cx="4778020" cy="2301877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4778020" cy="2301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020" h="2301877">
                      <a:moveTo>
                        <a:pt x="4653560" y="2301877"/>
                      </a:moveTo>
                      <a:lnTo>
                        <a:pt x="124460" y="2301877"/>
                      </a:lnTo>
                      <a:cubicBezTo>
                        <a:pt x="55880" y="2301877"/>
                        <a:pt x="0" y="2245997"/>
                        <a:pt x="0" y="2177417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4653561" y="0"/>
                      </a:lnTo>
                      <a:cubicBezTo>
                        <a:pt x="4722140" y="0"/>
                        <a:pt x="4778020" y="55880"/>
                        <a:pt x="4778020" y="124460"/>
                      </a:cubicBezTo>
                      <a:lnTo>
                        <a:pt x="4778020" y="2177417"/>
                      </a:lnTo>
                      <a:cubicBezTo>
                        <a:pt x="4778020" y="2245997"/>
                        <a:pt x="4722140" y="2301877"/>
                        <a:pt x="4653561" y="23018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8" name="Group 8"/>
              <p:cNvGrpSpPr/>
              <p:nvPr/>
            </p:nvGrpSpPr>
            <p:grpSpPr>
              <a:xfrm>
                <a:off x="6545766" y="7179141"/>
                <a:ext cx="5972525" cy="2877346"/>
                <a:chOff x="4864" y="4780"/>
                <a:chExt cx="4778020" cy="2301877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4864" y="4780"/>
                  <a:ext cx="4778020" cy="2301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8020" h="2301877">
                      <a:moveTo>
                        <a:pt x="4653560" y="2301877"/>
                      </a:moveTo>
                      <a:lnTo>
                        <a:pt x="124460" y="2301877"/>
                      </a:lnTo>
                      <a:cubicBezTo>
                        <a:pt x="55880" y="2301877"/>
                        <a:pt x="0" y="2245997"/>
                        <a:pt x="0" y="2177417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4653561" y="0"/>
                      </a:lnTo>
                      <a:cubicBezTo>
                        <a:pt x="4722140" y="0"/>
                        <a:pt x="4778020" y="55880"/>
                        <a:pt x="4778020" y="124460"/>
                      </a:cubicBezTo>
                      <a:lnTo>
                        <a:pt x="4778020" y="2177417"/>
                      </a:lnTo>
                      <a:cubicBezTo>
                        <a:pt x="4778020" y="2245997"/>
                        <a:pt x="4722140" y="2301877"/>
                        <a:pt x="4653561" y="23018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0" name="Group 10"/>
              <p:cNvGrpSpPr/>
              <p:nvPr/>
            </p:nvGrpSpPr>
            <p:grpSpPr>
              <a:xfrm>
                <a:off x="12779356" y="4009461"/>
                <a:ext cx="5208628" cy="6041050"/>
                <a:chOff x="0" y="0"/>
                <a:chExt cx="4166903" cy="4832840"/>
              </a:xfrm>
            </p:grpSpPr>
            <p:sp>
              <p:nvSpPr>
                <p:cNvPr id="11" name="Freeform 11"/>
                <p:cNvSpPr/>
                <p:nvPr/>
              </p:nvSpPr>
              <p:spPr>
                <a:xfrm>
                  <a:off x="0" y="0"/>
                  <a:ext cx="4166903" cy="4832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6903" h="4832840">
                      <a:moveTo>
                        <a:pt x="4042442" y="4832840"/>
                      </a:moveTo>
                      <a:lnTo>
                        <a:pt x="124460" y="4832840"/>
                      </a:lnTo>
                      <a:cubicBezTo>
                        <a:pt x="55880" y="4832840"/>
                        <a:pt x="0" y="4776960"/>
                        <a:pt x="0" y="470838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4042443" y="0"/>
                      </a:lnTo>
                      <a:cubicBezTo>
                        <a:pt x="4111023" y="0"/>
                        <a:pt x="4166903" y="55880"/>
                        <a:pt x="4166903" y="124460"/>
                      </a:cubicBezTo>
                      <a:lnTo>
                        <a:pt x="4166903" y="4708380"/>
                      </a:lnTo>
                      <a:cubicBezTo>
                        <a:pt x="4166903" y="4776960"/>
                        <a:pt x="4111023" y="4832840"/>
                        <a:pt x="4042443" y="48328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AU"/>
                </a:p>
              </p:txBody>
            </p:sp>
          </p:grpSp>
          <p:grpSp>
            <p:nvGrpSpPr>
              <p:cNvPr id="14" name="Group 14"/>
              <p:cNvGrpSpPr/>
              <p:nvPr/>
            </p:nvGrpSpPr>
            <p:grpSpPr>
              <a:xfrm>
                <a:off x="1028700" y="4540418"/>
                <a:ext cx="1382257" cy="518540"/>
                <a:chOff x="0" y="0"/>
                <a:chExt cx="1760412" cy="6604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1760412" cy="6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412" h="660400">
                      <a:moveTo>
                        <a:pt x="1635952" y="660400"/>
                      </a:moveTo>
                      <a:lnTo>
                        <a:pt x="124460" y="660400"/>
                      </a:lnTo>
                      <a:cubicBezTo>
                        <a:pt x="55880" y="660400"/>
                        <a:pt x="0" y="604520"/>
                        <a:pt x="0" y="53594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635952" y="0"/>
                      </a:lnTo>
                      <a:cubicBezTo>
                        <a:pt x="1704532" y="0"/>
                        <a:pt x="1760412" y="55880"/>
                        <a:pt x="1760412" y="124460"/>
                      </a:cubicBezTo>
                      <a:lnTo>
                        <a:pt x="1760412" y="535940"/>
                      </a:lnTo>
                      <a:cubicBezTo>
                        <a:pt x="1760412" y="604520"/>
                        <a:pt x="1704532" y="660400"/>
                        <a:pt x="1635952" y="660400"/>
                      </a:cubicBezTo>
                      <a:close/>
                    </a:path>
                  </a:pathLst>
                </a:custGeom>
                <a:solidFill>
                  <a:srgbClr val="EFF9FD"/>
                </a:solidFill>
              </p:spPr>
            </p:sp>
          </p:grpSp>
          <p:sp>
            <p:nvSpPr>
              <p:cNvPr id="16" name="TextBox 16"/>
              <p:cNvSpPr txBox="1"/>
              <p:nvPr/>
            </p:nvSpPr>
            <p:spPr>
              <a:xfrm>
                <a:off x="1182103" y="4614744"/>
                <a:ext cx="1075450" cy="33416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dirty="0">
                    <a:solidFill>
                      <a:srgbClr val="0E2C4B"/>
                    </a:solidFill>
                    <a:latin typeface="Muli Bold Bold"/>
                  </a:rPr>
                  <a:t>STEP 1</a:t>
                </a: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28700" y="5866264"/>
                <a:ext cx="4772452" cy="34497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940"/>
                  </a:lnSpc>
                </a:pPr>
                <a:endParaRPr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028700" y="5324290"/>
                <a:ext cx="4772452" cy="3973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359"/>
                  </a:lnSpc>
                </a:pPr>
                <a:endParaRPr/>
              </a:p>
            </p:txBody>
          </p:sp>
          <p:grpSp>
            <p:nvGrpSpPr>
              <p:cNvPr id="19" name="Group 19"/>
              <p:cNvGrpSpPr/>
              <p:nvPr/>
            </p:nvGrpSpPr>
            <p:grpSpPr>
              <a:xfrm>
                <a:off x="7139722" y="4430373"/>
                <a:ext cx="4772452" cy="1670817"/>
                <a:chOff x="0" y="0"/>
                <a:chExt cx="6363270" cy="2227756"/>
              </a:xfrm>
            </p:grpSpPr>
            <p:grpSp>
              <p:nvGrpSpPr>
                <p:cNvPr id="20" name="Group 20"/>
                <p:cNvGrpSpPr/>
                <p:nvPr/>
              </p:nvGrpSpPr>
              <p:grpSpPr>
                <a:xfrm>
                  <a:off x="0" y="0"/>
                  <a:ext cx="1843010" cy="691386"/>
                  <a:chOff x="0" y="0"/>
                  <a:chExt cx="1760412" cy="660400"/>
                </a:xfrm>
              </p:grpSpPr>
              <p:sp>
                <p:nvSpPr>
                  <p:cNvPr id="21" name="Freeform 21"/>
                  <p:cNvSpPr/>
                  <p:nvPr/>
                </p:nvSpPr>
                <p:spPr>
                  <a:xfrm>
                    <a:off x="0" y="0"/>
                    <a:ext cx="1760412" cy="66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0412" h="660400">
                        <a:moveTo>
                          <a:pt x="1635952" y="660400"/>
                        </a:moveTo>
                        <a:lnTo>
                          <a:pt x="124460" y="660400"/>
                        </a:lnTo>
                        <a:cubicBezTo>
                          <a:pt x="55880" y="660400"/>
                          <a:pt x="0" y="604520"/>
                          <a:pt x="0" y="535940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1635952" y="0"/>
                        </a:lnTo>
                        <a:cubicBezTo>
                          <a:pt x="1704532" y="0"/>
                          <a:pt x="1760412" y="55880"/>
                          <a:pt x="1760412" y="124460"/>
                        </a:cubicBezTo>
                        <a:lnTo>
                          <a:pt x="1760412" y="535940"/>
                        </a:lnTo>
                        <a:cubicBezTo>
                          <a:pt x="1760412" y="604520"/>
                          <a:pt x="1704532" y="660400"/>
                          <a:pt x="1635952" y="660400"/>
                        </a:cubicBezTo>
                        <a:close/>
                      </a:path>
                    </a:pathLst>
                  </a:custGeom>
                  <a:solidFill>
                    <a:srgbClr val="EFF9FD"/>
                  </a:solidFill>
                </p:spPr>
              </p:sp>
            </p:grpSp>
            <p:sp>
              <p:nvSpPr>
                <p:cNvPr id="22" name="TextBox 22"/>
                <p:cNvSpPr txBox="1"/>
                <p:nvPr/>
              </p:nvSpPr>
              <p:spPr>
                <a:xfrm>
                  <a:off x="204538" y="99101"/>
                  <a:ext cx="1433934" cy="44555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>
                      <a:solidFill>
                        <a:srgbClr val="0E2C4B"/>
                      </a:solidFill>
                      <a:latin typeface="Muli Bold Bold"/>
                    </a:rPr>
                    <a:t>STEP 2</a:t>
                  </a:r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0" y="1767794"/>
                  <a:ext cx="6363270" cy="45996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940"/>
                    </a:lnSpc>
                  </a:pPr>
                  <a:endParaRPr/>
                </a:p>
              </p:txBody>
            </p:sp>
            <p:sp>
              <p:nvSpPr>
                <p:cNvPr id="24" name="TextBox 24"/>
                <p:cNvSpPr txBox="1"/>
                <p:nvPr/>
              </p:nvSpPr>
              <p:spPr>
                <a:xfrm>
                  <a:off x="0" y="1045162"/>
                  <a:ext cx="6363270" cy="5297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359"/>
                    </a:lnSpc>
                  </a:pPr>
                  <a:endParaRPr/>
                </a:p>
              </p:txBody>
            </p:sp>
          </p:grpSp>
          <p:grpSp>
            <p:nvGrpSpPr>
              <p:cNvPr id="25" name="Group 25"/>
              <p:cNvGrpSpPr/>
              <p:nvPr/>
            </p:nvGrpSpPr>
            <p:grpSpPr>
              <a:xfrm>
                <a:off x="1028700" y="7591675"/>
                <a:ext cx="4772452" cy="1670817"/>
                <a:chOff x="0" y="0"/>
                <a:chExt cx="6363270" cy="2227756"/>
              </a:xfrm>
            </p:grpSpPr>
            <p:grpSp>
              <p:nvGrpSpPr>
                <p:cNvPr id="26" name="Group 26"/>
                <p:cNvGrpSpPr/>
                <p:nvPr/>
              </p:nvGrpSpPr>
              <p:grpSpPr>
                <a:xfrm>
                  <a:off x="0" y="0"/>
                  <a:ext cx="1843010" cy="691386"/>
                  <a:chOff x="0" y="0"/>
                  <a:chExt cx="1760412" cy="660400"/>
                </a:xfrm>
              </p:grpSpPr>
              <p:sp>
                <p:nvSpPr>
                  <p:cNvPr id="27" name="Freeform 27"/>
                  <p:cNvSpPr/>
                  <p:nvPr/>
                </p:nvSpPr>
                <p:spPr>
                  <a:xfrm>
                    <a:off x="0" y="0"/>
                    <a:ext cx="1760412" cy="66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0412" h="660400">
                        <a:moveTo>
                          <a:pt x="1635952" y="660400"/>
                        </a:moveTo>
                        <a:lnTo>
                          <a:pt x="124460" y="660400"/>
                        </a:lnTo>
                        <a:cubicBezTo>
                          <a:pt x="55880" y="660400"/>
                          <a:pt x="0" y="604520"/>
                          <a:pt x="0" y="535940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1635952" y="0"/>
                        </a:lnTo>
                        <a:cubicBezTo>
                          <a:pt x="1704532" y="0"/>
                          <a:pt x="1760412" y="55880"/>
                          <a:pt x="1760412" y="124460"/>
                        </a:cubicBezTo>
                        <a:lnTo>
                          <a:pt x="1760412" y="535940"/>
                        </a:lnTo>
                        <a:cubicBezTo>
                          <a:pt x="1760412" y="604520"/>
                          <a:pt x="1704532" y="660400"/>
                          <a:pt x="1635952" y="660400"/>
                        </a:cubicBezTo>
                        <a:close/>
                      </a:path>
                    </a:pathLst>
                  </a:custGeom>
                  <a:solidFill>
                    <a:srgbClr val="EFF9FD"/>
                  </a:solidFill>
                </p:spPr>
              </p:sp>
            </p:grpSp>
            <p:sp>
              <p:nvSpPr>
                <p:cNvPr id="28" name="TextBox 28"/>
                <p:cNvSpPr txBox="1"/>
                <p:nvPr/>
              </p:nvSpPr>
              <p:spPr>
                <a:xfrm>
                  <a:off x="204538" y="99101"/>
                  <a:ext cx="1433934" cy="44555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>
                      <a:solidFill>
                        <a:srgbClr val="0E2C4B"/>
                      </a:solidFill>
                      <a:latin typeface="Muli Bold Bold"/>
                    </a:rPr>
                    <a:t>STEP 3</a:t>
                  </a:r>
                </a:p>
              </p:txBody>
            </p:sp>
            <p:sp>
              <p:nvSpPr>
                <p:cNvPr id="29" name="TextBox 29"/>
                <p:cNvSpPr txBox="1"/>
                <p:nvPr/>
              </p:nvSpPr>
              <p:spPr>
                <a:xfrm>
                  <a:off x="0" y="1767794"/>
                  <a:ext cx="6363270" cy="45996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940"/>
                    </a:lnSpc>
                  </a:pPr>
                  <a:endParaRPr/>
                </a:p>
              </p:txBody>
            </p:sp>
            <p:sp>
              <p:nvSpPr>
                <p:cNvPr id="30" name="TextBox 30"/>
                <p:cNvSpPr txBox="1"/>
                <p:nvPr/>
              </p:nvSpPr>
              <p:spPr>
                <a:xfrm>
                  <a:off x="0" y="1045162"/>
                  <a:ext cx="6363270" cy="5297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359"/>
                    </a:lnSpc>
                  </a:pPr>
                  <a:endParaRPr/>
                </a:p>
              </p:txBody>
            </p:sp>
          </p:grpSp>
          <p:grpSp>
            <p:nvGrpSpPr>
              <p:cNvPr id="31" name="Group 31"/>
              <p:cNvGrpSpPr/>
              <p:nvPr/>
            </p:nvGrpSpPr>
            <p:grpSpPr>
              <a:xfrm>
                <a:off x="7139722" y="7591675"/>
                <a:ext cx="4772452" cy="1670817"/>
                <a:chOff x="0" y="0"/>
                <a:chExt cx="6363270" cy="2227756"/>
              </a:xfrm>
            </p:grpSpPr>
            <p:grpSp>
              <p:nvGrpSpPr>
                <p:cNvPr id="32" name="Group 32"/>
                <p:cNvGrpSpPr/>
                <p:nvPr/>
              </p:nvGrpSpPr>
              <p:grpSpPr>
                <a:xfrm>
                  <a:off x="0" y="0"/>
                  <a:ext cx="1843010" cy="691386"/>
                  <a:chOff x="0" y="0"/>
                  <a:chExt cx="1760412" cy="660400"/>
                </a:xfrm>
              </p:grpSpPr>
              <p:sp>
                <p:nvSpPr>
                  <p:cNvPr id="33" name="Freeform 33"/>
                  <p:cNvSpPr/>
                  <p:nvPr/>
                </p:nvSpPr>
                <p:spPr>
                  <a:xfrm>
                    <a:off x="0" y="0"/>
                    <a:ext cx="1760412" cy="66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0412" h="660400">
                        <a:moveTo>
                          <a:pt x="1635952" y="660400"/>
                        </a:moveTo>
                        <a:lnTo>
                          <a:pt x="124460" y="660400"/>
                        </a:lnTo>
                        <a:cubicBezTo>
                          <a:pt x="55880" y="660400"/>
                          <a:pt x="0" y="604520"/>
                          <a:pt x="0" y="535940"/>
                        </a:cubicBezTo>
                        <a:lnTo>
                          <a:pt x="0" y="124460"/>
                        </a:lnTo>
                        <a:cubicBezTo>
                          <a:pt x="0" y="55880"/>
                          <a:pt x="55880" y="0"/>
                          <a:pt x="124460" y="0"/>
                        </a:cubicBezTo>
                        <a:lnTo>
                          <a:pt x="1635952" y="0"/>
                        </a:lnTo>
                        <a:cubicBezTo>
                          <a:pt x="1704532" y="0"/>
                          <a:pt x="1760412" y="55880"/>
                          <a:pt x="1760412" y="124460"/>
                        </a:cubicBezTo>
                        <a:lnTo>
                          <a:pt x="1760412" y="535940"/>
                        </a:lnTo>
                        <a:cubicBezTo>
                          <a:pt x="1760412" y="604520"/>
                          <a:pt x="1704532" y="660400"/>
                          <a:pt x="1635952" y="660400"/>
                        </a:cubicBezTo>
                        <a:close/>
                      </a:path>
                    </a:pathLst>
                  </a:custGeom>
                  <a:solidFill>
                    <a:srgbClr val="EFF9FD"/>
                  </a:solidFill>
                </p:spPr>
              </p:sp>
            </p:grpSp>
            <p:sp>
              <p:nvSpPr>
                <p:cNvPr id="34" name="TextBox 34"/>
                <p:cNvSpPr txBox="1"/>
                <p:nvPr/>
              </p:nvSpPr>
              <p:spPr>
                <a:xfrm>
                  <a:off x="217238" y="99101"/>
                  <a:ext cx="1433934" cy="445558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>
                      <a:solidFill>
                        <a:srgbClr val="0E2C4B"/>
                      </a:solidFill>
                      <a:latin typeface="Muli Bold Bold"/>
                    </a:rPr>
                    <a:t>STEP 4</a:t>
                  </a:r>
                </a:p>
              </p:txBody>
            </p:sp>
            <p:sp>
              <p:nvSpPr>
                <p:cNvPr id="35" name="TextBox 35"/>
                <p:cNvSpPr txBox="1"/>
                <p:nvPr/>
              </p:nvSpPr>
              <p:spPr>
                <a:xfrm>
                  <a:off x="0" y="1767794"/>
                  <a:ext cx="6363270" cy="45996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940"/>
                    </a:lnSpc>
                  </a:pPr>
                  <a:endParaRPr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1045162"/>
                  <a:ext cx="6363270" cy="5297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359"/>
                    </a:lnSpc>
                  </a:pPr>
                  <a:endParaRPr/>
                </a:p>
              </p:txBody>
            </p:sp>
          </p:grpSp>
          <p:grpSp>
            <p:nvGrpSpPr>
              <p:cNvPr id="37" name="Group 37"/>
              <p:cNvGrpSpPr/>
              <p:nvPr/>
            </p:nvGrpSpPr>
            <p:grpSpPr>
              <a:xfrm>
                <a:off x="13258282" y="4430373"/>
                <a:ext cx="1382257" cy="518539"/>
                <a:chOff x="0" y="0"/>
                <a:chExt cx="1760412" cy="660400"/>
              </a:xfrm>
            </p:grpSpPr>
            <p:sp>
              <p:nvSpPr>
                <p:cNvPr id="38" name="Freeform 38"/>
                <p:cNvSpPr/>
                <p:nvPr/>
              </p:nvSpPr>
              <p:spPr>
                <a:xfrm>
                  <a:off x="0" y="0"/>
                  <a:ext cx="1760412" cy="6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0412" h="660400">
                      <a:moveTo>
                        <a:pt x="1635952" y="660400"/>
                      </a:moveTo>
                      <a:lnTo>
                        <a:pt x="124460" y="660400"/>
                      </a:lnTo>
                      <a:cubicBezTo>
                        <a:pt x="55880" y="660400"/>
                        <a:pt x="0" y="604520"/>
                        <a:pt x="0" y="535940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1635952" y="0"/>
                      </a:lnTo>
                      <a:cubicBezTo>
                        <a:pt x="1704532" y="0"/>
                        <a:pt x="1760412" y="55880"/>
                        <a:pt x="1760412" y="124460"/>
                      </a:cubicBezTo>
                      <a:lnTo>
                        <a:pt x="1760412" y="535940"/>
                      </a:lnTo>
                      <a:cubicBezTo>
                        <a:pt x="1760412" y="604520"/>
                        <a:pt x="1704532" y="660400"/>
                        <a:pt x="1635952" y="660400"/>
                      </a:cubicBezTo>
                      <a:close/>
                    </a:path>
                  </a:pathLst>
                </a:custGeom>
                <a:solidFill>
                  <a:srgbClr val="EFF9FD"/>
                </a:solidFill>
              </p:spPr>
            </p:sp>
          </p:grpSp>
          <p:sp>
            <p:nvSpPr>
              <p:cNvPr id="39" name="TextBox 39"/>
              <p:cNvSpPr txBox="1"/>
              <p:nvPr/>
            </p:nvSpPr>
            <p:spPr>
              <a:xfrm>
                <a:off x="13411686" y="4492793"/>
                <a:ext cx="1075450" cy="34607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dirty="0">
                    <a:solidFill>
                      <a:srgbClr val="0E2C4B"/>
                    </a:solidFill>
                    <a:latin typeface="Muli Bold Bold"/>
                  </a:rPr>
                  <a:t>STEP 5</a:t>
                </a:r>
              </a:p>
            </p:txBody>
          </p:sp>
          <p:grpSp>
            <p:nvGrpSpPr>
              <p:cNvPr id="40" name="Group 40"/>
              <p:cNvGrpSpPr/>
              <p:nvPr/>
            </p:nvGrpSpPr>
            <p:grpSpPr>
              <a:xfrm>
                <a:off x="13411686" y="5884791"/>
                <a:ext cx="3588268" cy="851226"/>
                <a:chOff x="0" y="0"/>
                <a:chExt cx="4784357" cy="1134969"/>
              </a:xfrm>
            </p:grpSpPr>
            <p:sp>
              <p:nvSpPr>
                <p:cNvPr id="41" name="TextBox 41"/>
                <p:cNvSpPr txBox="1"/>
                <p:nvPr/>
              </p:nvSpPr>
              <p:spPr>
                <a:xfrm>
                  <a:off x="0" y="675007"/>
                  <a:ext cx="4784357" cy="45996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2939"/>
                    </a:lnSpc>
                  </a:pPr>
                  <a:endParaRPr/>
                </a:p>
              </p:txBody>
            </p:sp>
            <p:sp>
              <p:nvSpPr>
                <p:cNvPr id="42" name="TextBox 42"/>
                <p:cNvSpPr txBox="1"/>
                <p:nvPr/>
              </p:nvSpPr>
              <p:spPr>
                <a:xfrm>
                  <a:off x="0" y="-47625"/>
                  <a:ext cx="4784357" cy="52975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>
                    <a:lnSpc>
                      <a:spcPts val="3359"/>
                    </a:lnSpc>
                  </a:pPr>
                  <a:endParaRPr/>
                </a:p>
              </p:txBody>
            </p:sp>
          </p:grpSp>
          <p:grpSp>
            <p:nvGrpSpPr>
              <p:cNvPr id="46" name="Group 46"/>
              <p:cNvGrpSpPr/>
              <p:nvPr/>
            </p:nvGrpSpPr>
            <p:grpSpPr>
              <a:xfrm rot="16200000">
                <a:off x="17110828" y="9124525"/>
                <a:ext cx="254659" cy="235328"/>
                <a:chOff x="-4" y="-789404"/>
                <a:chExt cx="2258811" cy="2087348"/>
              </a:xfrm>
            </p:grpSpPr>
            <p:sp>
              <p:nvSpPr>
                <p:cNvPr id="47" name="Freeform 47"/>
                <p:cNvSpPr/>
                <p:nvPr/>
              </p:nvSpPr>
              <p:spPr>
                <a:xfrm>
                  <a:off x="-4" y="-789404"/>
                  <a:ext cx="2258811" cy="208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0400" h="1297940">
                      <a:moveTo>
                        <a:pt x="0" y="0"/>
                      </a:moveTo>
                      <a:lnTo>
                        <a:pt x="965200" y="1297940"/>
                      </a:lnTo>
                      <a:lnTo>
                        <a:pt x="19304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BE0AA2C-980E-4D9B-8DE7-318F0714090A}"/>
                </a:ext>
              </a:extLst>
            </p:cNvPr>
            <p:cNvGrpSpPr/>
            <p:nvPr/>
          </p:nvGrpSpPr>
          <p:grpSpPr>
            <a:xfrm>
              <a:off x="1005509" y="4534397"/>
              <a:ext cx="16957966" cy="4583380"/>
              <a:chOff x="1005509" y="4534397"/>
              <a:chExt cx="16957966" cy="458338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8AD8348-9E72-43B4-8CD9-465DD23BB70D}"/>
                  </a:ext>
                </a:extLst>
              </p:cNvPr>
              <p:cNvSpPr txBox="1"/>
              <p:nvPr/>
            </p:nvSpPr>
            <p:spPr>
              <a:xfrm>
                <a:off x="1005509" y="4534397"/>
                <a:ext cx="4498201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Add </a:t>
                </a:r>
                <a:r>
                  <a:rPr lang="en-AU" b="1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Courier</a:t>
                </a:r>
                <a:endParaRPr lang="en-AU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n-GB" b="0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We can add courier (hash accounts) so that only Couriers can update the status of the parcel.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BBDAC05-E9E8-457A-9437-85C060C20438}"/>
                  </a:ext>
                </a:extLst>
              </p:cNvPr>
              <p:cNvSpPr txBox="1"/>
              <p:nvPr/>
            </p:nvSpPr>
            <p:spPr>
              <a:xfrm>
                <a:off x="7106477" y="4545606"/>
                <a:ext cx="4498201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Add Customer</a:t>
                </a:r>
              </a:p>
              <a:p>
                <a:r>
                  <a:rPr lang="en-GB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Add customer (hash accounts) so that </a:t>
                </a:r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customers</a:t>
                </a:r>
                <a:r>
                  <a:rPr lang="en-GB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can view the statuses of their parcel(s).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3973E36-7FCB-431C-AA32-8162FF27A526}"/>
                  </a:ext>
                </a:extLst>
              </p:cNvPr>
              <p:cNvSpPr txBox="1"/>
              <p:nvPr/>
            </p:nvSpPr>
            <p:spPr>
              <a:xfrm>
                <a:off x="1028700" y="7674855"/>
                <a:ext cx="4498201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Add Parcel</a:t>
                </a:r>
              </a:p>
              <a:p>
                <a:r>
                  <a:rPr lang="en-GB" b="0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Only couriers can add a new parcel for tracking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75B3FE3-5C37-44FB-A05B-E6A3E33CA52B}"/>
                  </a:ext>
                </a:extLst>
              </p:cNvPr>
              <p:cNvSpPr txBox="1"/>
              <p:nvPr/>
            </p:nvSpPr>
            <p:spPr>
              <a:xfrm>
                <a:off x="7106476" y="7597743"/>
                <a:ext cx="4498201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AU" b="1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Update Status</a:t>
                </a:r>
              </a:p>
              <a:p>
                <a:r>
                  <a:rPr lang="en-GB" b="0" i="0" dirty="0">
                    <a:solidFill>
                      <a:srgbClr val="1D1C1D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Couriers can update the status of the parcel many times during the life cycle of the logistics.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FBD3EA9-A7B3-4D03-87EB-6376DBFA7CFE}"/>
                  </a:ext>
                </a:extLst>
              </p:cNvPr>
              <p:cNvGrpSpPr/>
              <p:nvPr/>
            </p:nvGrpSpPr>
            <p:grpSpPr>
              <a:xfrm>
                <a:off x="12892148" y="4612585"/>
                <a:ext cx="5071327" cy="4505192"/>
                <a:chOff x="12894048" y="4538383"/>
                <a:chExt cx="5071327" cy="4505192"/>
              </a:xfrm>
            </p:grpSpPr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DB513240-3180-4820-B5C3-5FEC23945871}"/>
                    </a:ext>
                  </a:extLst>
                </p:cNvPr>
                <p:cNvSpPr txBox="1"/>
                <p:nvPr/>
              </p:nvSpPr>
              <p:spPr>
                <a:xfrm>
                  <a:off x="13258978" y="4538383"/>
                  <a:ext cx="4429539" cy="10618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AU" b="1" i="0" dirty="0">
                      <a:solidFill>
                        <a:srgbClr val="1D1C1D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Track Status</a:t>
                  </a:r>
                </a:p>
                <a:p>
                  <a:r>
                    <a:rPr lang="en-GB" i="0" dirty="0">
                      <a:solidFill>
                        <a:srgbClr val="1D1C1D"/>
                      </a:solidFill>
                      <a:effectLst/>
                      <a:latin typeface="Arial" panose="020B0604020202020204" pitchFamily="34" charset="0"/>
                      <a:cs typeface="Arial" panose="020B0604020202020204" pitchFamily="34" charset="0"/>
                    </a:rPr>
                    <a:t>Customers can view but not update the full history of the parcel's life cycle.</a:t>
                  </a:r>
                  <a:endParaRPr lang="en-AU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07" name="Picture 106" descr="Timeline&#10;&#10;Description automatically generated">
                  <a:extLst>
                    <a:ext uri="{FF2B5EF4-FFF2-40B4-BE49-F238E27FC236}">
                      <a16:creationId xmlns:a16="http://schemas.microsoft.com/office/drawing/2014/main" id="{C514E18A-56E7-41EF-9125-AE851C3469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94048" y="6642177"/>
                  <a:ext cx="5071327" cy="240139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6379" y="419100"/>
            <a:ext cx="8229600" cy="3219267"/>
            <a:chOff x="0" y="0"/>
            <a:chExt cx="10972800" cy="429235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0972800" cy="1333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6000" b="1" dirty="0">
                  <a:latin typeface="Code Pro" panose="020B0604020202020204" charset="0"/>
                </a:rPr>
                <a:t>Smart</a:t>
              </a:r>
              <a:r>
                <a:rPr lang="en-US" sz="6000" b="1" dirty="0">
                  <a:solidFill>
                    <a:srgbClr val="0E2C4B"/>
                  </a:solidFill>
                  <a:latin typeface="Code Pro" panose="020B0604020202020204" charset="0"/>
                </a:rPr>
                <a:t> Contracts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921" y="1996568"/>
              <a:ext cx="8487301" cy="543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8"/>
                </a:lnSpc>
              </a:pPr>
              <a:r>
                <a:rPr lang="en-US" sz="2674" dirty="0">
                  <a:solidFill>
                    <a:srgbClr val="0E2C4B"/>
                  </a:solidFill>
                  <a:latin typeface="Muli Regular Bold"/>
                </a:rPr>
                <a:t> </a:t>
              </a:r>
              <a:endParaRPr lang="en-US" sz="2674" dirty="0">
                <a:solidFill>
                  <a:srgbClr val="0E2C4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30860"/>
              <a:ext cx="10137161" cy="961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612" lvl="1" indent="-226806">
                <a:lnSpc>
                  <a:spcPts val="2941"/>
                </a:lnSpc>
                <a:buFont typeface="Arial"/>
                <a:buChar char="•"/>
              </a:pPr>
              <a:endParaRPr/>
            </a:p>
            <a:p>
              <a:pPr>
                <a:lnSpc>
                  <a:spcPts val="2941"/>
                </a:lnSpc>
              </a:pPr>
              <a:endParaRPr/>
            </a:p>
          </p:txBody>
        </p:sp>
      </p:grpSp>
      <p:pic>
        <p:nvPicPr>
          <p:cNvPr id="11" name="Picture 7">
            <a:extLst>
              <a:ext uri="{FF2B5EF4-FFF2-40B4-BE49-F238E27FC236}">
                <a16:creationId xmlns:a16="http://schemas.microsoft.com/office/drawing/2014/main" id="{A176A9FD-055E-4DF0-B768-D8CC0432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599" y="2293587"/>
            <a:ext cx="6274829" cy="567087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AA5F895-AD83-423C-81AD-E8511B271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979" y="266700"/>
            <a:ext cx="7696200" cy="9411862"/>
          </a:xfrm>
          <a:prstGeom prst="rect">
            <a:avLst/>
          </a:prstGeom>
        </p:spPr>
      </p:pic>
    </p:spTree>
  </p:cSld>
  <p:clrMapOvr>
    <a:masterClrMapping/>
  </p:clrMapOvr>
  <p:transition spd="slow"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3EBC4E-EA2E-4389-9EDC-7A316500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57500"/>
            <a:ext cx="12496800" cy="6704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F8E719-BA3C-4A3E-8BBA-F0530F74D23E}"/>
              </a:ext>
            </a:extLst>
          </p:cNvPr>
          <p:cNvSpPr txBox="1"/>
          <p:nvPr/>
        </p:nvSpPr>
        <p:spPr>
          <a:xfrm>
            <a:off x="7658100" y="952500"/>
            <a:ext cx="2971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0" dirty="0">
                <a:solidFill>
                  <a:srgbClr val="F36825"/>
                </a:solidFill>
                <a:latin typeface="Muli Bold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44707103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5734" y="212608"/>
            <a:ext cx="10740551" cy="9814023"/>
            <a:chOff x="0" y="0"/>
            <a:chExt cx="8592441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92441" cy="7851218"/>
            </a:xfrm>
            <a:custGeom>
              <a:avLst/>
              <a:gdLst/>
              <a:ahLst/>
              <a:cxnLst/>
              <a:rect l="l" t="t" r="r" b="b"/>
              <a:pathLst>
                <a:path w="8592441" h="7851218">
                  <a:moveTo>
                    <a:pt x="8467981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467981" y="0"/>
                  </a:lnTo>
                  <a:cubicBezTo>
                    <a:pt x="8536561" y="0"/>
                    <a:pt x="8592441" y="55880"/>
                    <a:pt x="8592441" y="124460"/>
                  </a:cubicBezTo>
                  <a:lnTo>
                    <a:pt x="8592441" y="7726759"/>
                  </a:lnTo>
                  <a:cubicBezTo>
                    <a:pt x="8592441" y="7795339"/>
                    <a:pt x="8536561" y="7851218"/>
                    <a:pt x="8467981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09929" y="1025556"/>
            <a:ext cx="3657593" cy="38704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09929" y="5482373"/>
            <a:ext cx="4149371" cy="377592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79277" y="1392607"/>
            <a:ext cx="3605804" cy="355622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12363" y="5143500"/>
            <a:ext cx="4339633" cy="392194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11715" y="456637"/>
            <a:ext cx="5612714" cy="1257863"/>
            <a:chOff x="-23943" y="625548"/>
            <a:chExt cx="7483619" cy="2551821"/>
          </a:xfrm>
        </p:grpSpPr>
        <p:sp>
          <p:nvSpPr>
            <p:cNvPr id="9" name="TextBox 9"/>
            <p:cNvSpPr txBox="1"/>
            <p:nvPr/>
          </p:nvSpPr>
          <p:spPr>
            <a:xfrm>
              <a:off x="0" y="1871323"/>
              <a:ext cx="6833097" cy="1306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2"/>
                </a:lnSpc>
              </a:pPr>
              <a:endParaRPr/>
            </a:p>
            <a:p>
              <a:pPr>
                <a:lnSpc>
                  <a:spcPts val="4022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3943" y="625548"/>
              <a:ext cx="7483619" cy="1154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182"/>
                </a:lnSpc>
              </a:pPr>
              <a:r>
                <a:rPr lang="en-US" sz="5400" b="1" dirty="0">
                  <a:solidFill>
                    <a:srgbClr val="F36825"/>
                  </a:solidFill>
                  <a:latin typeface="Code Pro" panose="020B0604020202020204" charset="0"/>
                </a:rPr>
                <a:t>Improvements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AD2359-E1C0-40F7-85EC-25CF0D049E99}"/>
              </a:ext>
            </a:extLst>
          </p:cNvPr>
          <p:cNvSpPr txBox="1"/>
          <p:nvPr/>
        </p:nvSpPr>
        <p:spPr>
          <a:xfrm>
            <a:off x="515443" y="1552650"/>
            <a:ext cx="6062358" cy="82176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Adding marketplace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- users can exchange products and logistics becomes a feature of the marketplace,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sz="2400" dirty="0" err="1">
                <a:latin typeface="Arial" panose="020B0604020202020204" pitchFamily="34" charset="0"/>
                <a:cs typeface="Arial" panose="020B0604020202020204" pitchFamily="34" charset="0"/>
              </a:rPr>
              <a:t>shopify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Handling of payments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- using blockchain technology to handle payments between the sellers and buyers.</a:t>
            </a:r>
          </a:p>
          <a:p>
            <a:pPr algn="just"/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self contained blockchain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 - minimising gas fees when compared to Ethereum flatform.</a:t>
            </a:r>
          </a:p>
          <a:p>
            <a:pPr algn="just"/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AU" sz="2400" b="1" dirty="0">
                <a:latin typeface="Arial" panose="020B0604020202020204" pitchFamily="34" charset="0"/>
                <a:cs typeface="Arial" panose="020B0604020202020204" pitchFamily="34" charset="0"/>
              </a:rPr>
              <a:t>Acquiring barcode function </a:t>
            </a: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-  couriers and customers can scan to tracking shipping items.</a:t>
            </a:r>
          </a:p>
          <a:p>
            <a:pPr algn="just"/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address (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mneumonics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for each parcel as the tracking number.</a:t>
            </a: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n-A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280</TotalTime>
  <Words>424</Words>
  <Application>Microsoft Office PowerPoint</Application>
  <PresentationFormat>Custom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Code Pro Bold</vt:lpstr>
      <vt:lpstr>Rockwell</vt:lpstr>
      <vt:lpstr>Code Pro</vt:lpstr>
      <vt:lpstr>Wingdings</vt:lpstr>
      <vt:lpstr>arial</vt:lpstr>
      <vt:lpstr>Muli Regular</vt:lpstr>
      <vt:lpstr>arial</vt:lpstr>
      <vt:lpstr>Muli Bold Bold</vt:lpstr>
      <vt:lpstr>Rockwell Condensed</vt:lpstr>
      <vt:lpstr>Muli Regular Bold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Blue 3D Elements Technology in Business and at Work Presentation</dc:title>
  <cp:lastModifiedBy>anhthi54@gmail.com</cp:lastModifiedBy>
  <cp:revision>23</cp:revision>
  <dcterms:created xsi:type="dcterms:W3CDTF">2006-08-16T00:00:00Z</dcterms:created>
  <dcterms:modified xsi:type="dcterms:W3CDTF">2022-01-31T09:21:53Z</dcterms:modified>
  <dc:identifier>DAE2cCuP__s</dc:identifier>
</cp:coreProperties>
</file>